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6" r:id="rId17"/>
    <p:sldId id="272" r:id="rId18"/>
    <p:sldId id="273" r:id="rId19"/>
    <p:sldId id="274" r:id="rId20"/>
    <p:sldId id="283" r:id="rId21"/>
    <p:sldId id="275" r:id="rId22"/>
    <p:sldId id="284" r:id="rId23"/>
    <p:sldId id="278" r:id="rId24"/>
    <p:sldId id="279" r:id="rId25"/>
    <p:sldId id="280" r:id="rId26"/>
    <p:sldId id="281" r:id="rId27"/>
    <p:sldId id="282" r:id="rId28"/>
    <p:sldId id="285" r:id="rId29"/>
    <p:sldId id="286" r:id="rId30"/>
    <p:sldId id="287" r:id="rId31"/>
    <p:sldId id="288" r:id="rId32"/>
    <p:sldId id="289" r:id="rId33"/>
    <p:sldId id="290" r:id="rId34"/>
    <p:sldId id="277" r:id="rId35"/>
    <p:sldId id="291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3458" autoAdjust="0"/>
    <p:restoredTop sz="94660"/>
  </p:normalViewPr>
  <p:slideViewPr>
    <p:cSldViewPr>
      <p:cViewPr>
        <p:scale>
          <a:sx n="81" d="100"/>
          <a:sy n="81" d="100"/>
        </p:scale>
        <p:origin x="-2580" y="-11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n.org/russian/documen/scresol/res1999/res1244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Функциональная грамотность</a:t>
            </a:r>
            <a:r>
              <a:rPr lang="ru-RU" smtClean="0"/>
              <a:t>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63888" y="5157192"/>
            <a:ext cx="4824208" cy="1440160"/>
          </a:xfrm>
        </p:spPr>
        <p:txBody>
          <a:bodyPr>
            <a:normAutofit/>
          </a:bodyPr>
          <a:lstStyle/>
          <a:p>
            <a:r>
              <a:rPr lang="ru-RU" dirty="0" err="1" smtClean="0"/>
              <a:t>Фатыхова</a:t>
            </a:r>
            <a:r>
              <a:rPr lang="ru-RU" dirty="0" smtClean="0"/>
              <a:t> Р.Р.</a:t>
            </a:r>
          </a:p>
          <a:p>
            <a:r>
              <a:rPr lang="ru-RU" dirty="0" smtClean="0"/>
              <a:t>Муниципальный эксперт по функциональной грамотности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348813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0445EEE-A0A4-415D-84FF-6EFDDD2F1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42876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/>
              <a:t>TIMSS (</a:t>
            </a:r>
            <a:r>
              <a:rPr lang="ru-RU" sz="3200" b="1" dirty="0" err="1"/>
              <a:t>Trends</a:t>
            </a:r>
            <a:r>
              <a:rPr lang="ru-RU" sz="3200" b="1" dirty="0"/>
              <a:t> </a:t>
            </a:r>
            <a:r>
              <a:rPr lang="ru-RU" sz="3200" b="1" dirty="0" err="1"/>
              <a:t>in</a:t>
            </a:r>
            <a:r>
              <a:rPr lang="ru-RU" sz="3200" b="1" dirty="0"/>
              <a:t> </a:t>
            </a:r>
            <a:r>
              <a:rPr lang="ru-RU" sz="3200" b="1" dirty="0" err="1"/>
              <a:t>Mathematics</a:t>
            </a:r>
            <a:r>
              <a:rPr lang="ru-RU" sz="3200" b="1" dirty="0"/>
              <a:t> </a:t>
            </a:r>
            <a:r>
              <a:rPr lang="ru-RU" sz="3200" b="1" dirty="0" err="1"/>
              <a:t>and</a:t>
            </a:r>
            <a:r>
              <a:rPr lang="ru-RU" sz="3200" b="1" dirty="0"/>
              <a:t> </a:t>
            </a:r>
            <a:r>
              <a:rPr lang="ru-RU" sz="3200" b="1" dirty="0" err="1"/>
              <a:t>Science</a:t>
            </a:r>
            <a:r>
              <a:rPr lang="ru-RU" sz="3200" b="1" dirty="0"/>
              <a:t> </a:t>
            </a:r>
            <a:r>
              <a:rPr lang="ru-RU" sz="3200" b="1" dirty="0" err="1"/>
              <a:t>Study</a:t>
            </a:r>
            <a:r>
              <a:rPr lang="ru-RU" sz="3200" b="1" dirty="0"/>
              <a:t>) оценка качества математического и естественнонаучного образования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D60072E-19F9-4AA7-85B2-4988A14E1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708920"/>
            <a:ext cx="8229600" cy="361568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Исследование образовательных достижений учащихся 4 и 8 классов (11 класс - TIMSS </a:t>
            </a:r>
            <a:r>
              <a:rPr lang="ru-RU" dirty="0" err="1"/>
              <a:t>Advanced</a:t>
            </a:r>
            <a:r>
              <a:rPr lang="ru-RU" dirty="0"/>
              <a:t>) в области математики и естествознания, включающее оценку не только их знаний и умений, но и отношения к предметам, интересы и мотивации к обучению </a:t>
            </a:r>
          </a:p>
        </p:txBody>
      </p:sp>
    </p:spTree>
    <p:extLst>
      <p:ext uri="{BB962C8B-B14F-4D97-AF65-F5344CB8AC3E}">
        <p14:creationId xmlns:p14="http://schemas.microsoft.com/office/powerpoint/2010/main" xmlns="" val="37493567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28834BC-7163-4F00-A5EF-18FDA1D37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/>
              <a:t>Основные направления формирования функциональной грамотности: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AF97D33-119A-4DB2-A596-10A6EA8746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744416"/>
          </a:xfrm>
        </p:spPr>
        <p:txBody>
          <a:bodyPr>
            <a:normAutofit/>
          </a:bodyPr>
          <a:lstStyle/>
          <a:p>
            <a:r>
              <a:rPr lang="ru-RU" sz="3200" dirty="0"/>
              <a:t>Математическая грамотность </a:t>
            </a:r>
          </a:p>
          <a:p>
            <a:r>
              <a:rPr lang="ru-RU" sz="3200" dirty="0"/>
              <a:t>Читательская грамотность </a:t>
            </a:r>
          </a:p>
          <a:p>
            <a:r>
              <a:rPr lang="ru-RU" sz="3200" dirty="0"/>
              <a:t>Естественнонаучная грамотность</a:t>
            </a:r>
          </a:p>
          <a:p>
            <a:r>
              <a:rPr lang="ru-RU" sz="3200" dirty="0"/>
              <a:t>Финансовая грамотность </a:t>
            </a:r>
          </a:p>
          <a:p>
            <a:r>
              <a:rPr lang="ru-RU" sz="3200" dirty="0"/>
              <a:t>Глобальные компетенции </a:t>
            </a:r>
          </a:p>
        </p:txBody>
      </p:sp>
    </p:spTree>
    <p:extLst>
      <p:ext uri="{BB962C8B-B14F-4D97-AF65-F5344CB8AC3E}">
        <p14:creationId xmlns:p14="http://schemas.microsoft.com/office/powerpoint/2010/main" xmlns="" val="40928553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B01FB17-A455-4840-9AC6-63143C0D2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/>
              <a:t>Читательская грамотность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1A8BF03-467C-4058-9CD8-1EC66CE445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1182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/>
              <a:t>Читательская грамотность </a:t>
            </a:r>
            <a:r>
              <a:rPr lang="ru-RU" dirty="0"/>
              <a:t>– способность к чтению и пониманию учебных текстов, умение извлекать информацию из текста, интерпретировать и использовать ее при решении учебных, учебно- практических задач и в повседневной жизни</a:t>
            </a:r>
          </a:p>
          <a:p>
            <a:pPr marL="0" indent="0">
              <a:buNone/>
            </a:pPr>
            <a:r>
              <a:rPr lang="ru-RU" b="1" dirty="0"/>
              <a:t>Читательская грамотность включает: </a:t>
            </a:r>
          </a:p>
          <a:p>
            <a:pPr marL="0" indent="0">
              <a:buNone/>
            </a:pPr>
            <a:r>
              <a:rPr lang="ru-RU" dirty="0"/>
              <a:t>1. понимание прочитанного, рефлексию (раздумья о содержании или структуре текста, перенос их на себя, в сферу личного сознания); </a:t>
            </a:r>
          </a:p>
          <a:p>
            <a:pPr marL="0" indent="0">
              <a:buNone/>
            </a:pPr>
            <a:r>
              <a:rPr lang="ru-RU" dirty="0"/>
              <a:t>2. использование информации прочитанного (использование человеком содержания текста в разных ситуациях деятельности и общения, для участия в жизни общества). </a:t>
            </a:r>
          </a:p>
        </p:txBody>
      </p:sp>
    </p:spTree>
    <p:extLst>
      <p:ext uri="{BB962C8B-B14F-4D97-AF65-F5344CB8AC3E}">
        <p14:creationId xmlns:p14="http://schemas.microsoft.com/office/powerpoint/2010/main" xmlns="" val="23124166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5E653EA-AEAA-451E-A87E-A23A15E41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/>
              <a:t>Формат текста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03BF872-5EC5-452A-B0D5-579CE6E29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Сплошной текст: </a:t>
            </a:r>
          </a:p>
          <a:p>
            <a:r>
              <a:rPr lang="ru-RU" dirty="0"/>
              <a:t>состоит из предложений, которые соединены в абзацы;</a:t>
            </a:r>
          </a:p>
          <a:p>
            <a:r>
              <a:rPr lang="ru-RU" dirty="0"/>
              <a:t>в тексте есть формальные указатели (размер и форма шрифтов, нумерация или числительные);</a:t>
            </a:r>
          </a:p>
          <a:p>
            <a:r>
              <a:rPr lang="ru-RU" dirty="0"/>
              <a:t>слова- указатели: поэтому, за это, с тех пор  и др. </a:t>
            </a:r>
          </a:p>
          <a:p>
            <a:pPr marL="0" indent="0">
              <a:buNone/>
            </a:pPr>
            <a:r>
              <a:rPr lang="ru-RU" b="1" dirty="0" err="1"/>
              <a:t>Несплошной</a:t>
            </a:r>
            <a:r>
              <a:rPr lang="ru-RU" b="1" dirty="0"/>
              <a:t> текст:</a:t>
            </a:r>
          </a:p>
          <a:p>
            <a:pPr marL="0" indent="0">
              <a:buNone/>
            </a:pPr>
            <a:r>
              <a:rPr lang="ru-RU" dirty="0"/>
              <a:t>Интервью, списки, таблицы, графики, диаграммы, объявления, расписания, каталоги, индексы, формы, географические карты, входные билеты и др. </a:t>
            </a:r>
          </a:p>
        </p:txBody>
      </p:sp>
    </p:spTree>
    <p:extLst>
      <p:ext uri="{BB962C8B-B14F-4D97-AF65-F5344CB8AC3E}">
        <p14:creationId xmlns:p14="http://schemas.microsoft.com/office/powerpoint/2010/main" xmlns="" val="31177435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743027-D137-46AB-BD6A-ADFAAB430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/>
              <a:t>Формат текста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3C83422-3948-455F-8573-26346836FC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968552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Смешанный текст:</a:t>
            </a:r>
          </a:p>
          <a:p>
            <a:pPr marL="0" indent="0">
              <a:buNone/>
            </a:pPr>
            <a:r>
              <a:rPr lang="ru-RU" dirty="0"/>
              <a:t>Внутри одного текста информация располагается как в сплошном, так и в </a:t>
            </a:r>
            <a:r>
              <a:rPr lang="ru-RU" dirty="0" err="1"/>
              <a:t>несплошном</a:t>
            </a:r>
            <a:r>
              <a:rPr lang="ru-RU" dirty="0"/>
              <a:t> формате. </a:t>
            </a:r>
          </a:p>
          <a:p>
            <a:pPr marL="0" indent="0">
              <a:buNone/>
            </a:pPr>
            <a:r>
              <a:rPr lang="ru-RU" dirty="0"/>
              <a:t>Пример: журналы, справочники, отчеты, веб-страницы. </a:t>
            </a:r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r>
              <a:rPr lang="ru-RU" b="1" dirty="0"/>
              <a:t>Составной текст:</a:t>
            </a:r>
          </a:p>
          <a:p>
            <a:pPr marL="0" indent="0">
              <a:buNone/>
            </a:pPr>
            <a:r>
              <a:rPr lang="ru-RU" dirty="0"/>
              <a:t>соединение нескольких текстов, каждый из которых был создан независимо от другого и является связным и законченным </a:t>
            </a:r>
          </a:p>
        </p:txBody>
      </p:sp>
    </p:spTree>
    <p:extLst>
      <p:ext uri="{BB962C8B-B14F-4D97-AF65-F5344CB8AC3E}">
        <p14:creationId xmlns:p14="http://schemas.microsoft.com/office/powerpoint/2010/main" xmlns="" val="24336467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B72AEB3-2E9D-46C4-BA8F-E103929DE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72008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/>
              <a:t>Основные читательские умения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2A9BA52-CA98-4C05-83E0-B0B639C5AD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975720"/>
          </a:xfrm>
        </p:spPr>
        <p:txBody>
          <a:bodyPr/>
          <a:lstStyle/>
          <a:p>
            <a:r>
              <a:rPr lang="ru-RU" sz="2800" dirty="0"/>
              <a:t>Находить и извлекать информацию </a:t>
            </a:r>
          </a:p>
          <a:p>
            <a:r>
              <a:rPr lang="ru-RU" sz="2800" dirty="0"/>
              <a:t>Интегрировать и интерпретировать (сообщения текста)  </a:t>
            </a:r>
          </a:p>
          <a:p>
            <a:r>
              <a:rPr lang="ru-RU" sz="2800" dirty="0"/>
              <a:t>Осмыслить и оценить </a:t>
            </a:r>
          </a:p>
          <a:p>
            <a:r>
              <a:rPr lang="ru-RU" sz="2800" dirty="0"/>
              <a:t>Использовать информацию из текста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528983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7330BE8-6D7B-4A7D-A60F-81D100D27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/>
              <a:t>Читательская грамотность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DFAB675-7479-4AC8-B3F4-E02274D780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Процент российских учащихся, не готовых адекватно использовать более или менее сложные тексты для ориентации в повседневных ситуациях, уменьшился с 28% в 2000 году до 16% в 2015 году, а число учащихся, продемонстрировавших самые высокие результаты, соответствующие 5-6 уровням читательской грамотности, повысилось с 3% до 7%.  Количество учащихся, демонстрирующих 5-6 уровни читательской грамотности в Сингапуре составляет – 18.4%, в Канаде, Финляндии и Новой Зеландии – 14%, во Франции и Корее – 13%.   В целом, среди обучающихся 15 стран более10% 15-летних продемонстрировали самые высокие результаты. </a:t>
            </a:r>
          </a:p>
        </p:txBody>
      </p:sp>
    </p:spTree>
    <p:extLst>
      <p:ext uri="{BB962C8B-B14F-4D97-AF65-F5344CB8AC3E}">
        <p14:creationId xmlns:p14="http://schemas.microsoft.com/office/powerpoint/2010/main" xmlns="" val="39537041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F0508D-E180-4BCA-93C8-96865821A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743472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/>
              <a:t>Глобальные компетенции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62817E9-453D-485D-9648-9D49D6BE69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2379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/>
              <a:t>Глобальная компетентность («</a:t>
            </a:r>
            <a:r>
              <a:rPr lang="ru-RU" b="1" dirty="0" err="1"/>
              <a:t>global</a:t>
            </a:r>
            <a:r>
              <a:rPr lang="ru-RU" b="1" dirty="0"/>
              <a:t> </a:t>
            </a:r>
            <a:r>
              <a:rPr lang="ru-RU" b="1" dirty="0" err="1"/>
              <a:t>competence</a:t>
            </a:r>
            <a:r>
              <a:rPr lang="ru-RU" b="1" dirty="0"/>
              <a:t>») </a:t>
            </a:r>
            <a:r>
              <a:rPr lang="ru-RU" dirty="0"/>
              <a:t>– это многогранная цель обучения на протяжении всей жизни. 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/>
              <a:t>Глобальная компетентность </a:t>
            </a:r>
            <a:r>
              <a:rPr lang="ru-RU" dirty="0"/>
              <a:t>– это способность смотреть на мировые и межкультурные вопросы критически, с разных точек зрения, чтобы понимать, как различия между людьми влияют на восприятие, суждения и представления о себе и о других, и участвовать в открытом, адекватном и эффективном взаимодействии с другими людьми разного культурного происхождения на основе взаимного уважения к человеческому достоинству. </a:t>
            </a:r>
          </a:p>
        </p:txBody>
      </p:sp>
    </p:spTree>
    <p:extLst>
      <p:ext uri="{BB962C8B-B14F-4D97-AF65-F5344CB8AC3E}">
        <p14:creationId xmlns:p14="http://schemas.microsoft.com/office/powerpoint/2010/main" xmlns="" val="4589950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DBF6027-B2B8-4A72-BE00-808E2764C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/>
              <a:t>Глобальные компетенции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C5028E6-C32B-4299-9B72-7BF9D5E43C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47977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Овладения данной функциональной грамотностью выражается в способности: </a:t>
            </a:r>
          </a:p>
          <a:p>
            <a:pPr marL="0" indent="0">
              <a:buNone/>
            </a:pPr>
            <a:r>
              <a:rPr lang="ru-RU" dirty="0"/>
              <a:t>- критически рассматривать с различных точек зрения вопросы и ситуации глобального характера; </a:t>
            </a:r>
          </a:p>
          <a:p>
            <a:pPr marL="0" indent="0">
              <a:buNone/>
            </a:pPr>
            <a:r>
              <a:rPr lang="ru-RU" dirty="0"/>
              <a:t>- осознавать, каким образом культурные, религиозные, политические, расовые и иные различия могут оказывать влияние на восприятие, суждения и взгляды; </a:t>
            </a:r>
          </a:p>
          <a:p>
            <a:pPr marL="0" indent="0">
              <a:buNone/>
            </a:pPr>
            <a:r>
              <a:rPr lang="ru-RU" dirty="0"/>
              <a:t>- вступать в открытое, уважительное и эффективное взаимодействие с другими людьми на основе разделяемого всеми уважения к человеческому достоинству.  </a:t>
            </a:r>
          </a:p>
        </p:txBody>
      </p:sp>
    </p:spTree>
    <p:extLst>
      <p:ext uri="{BB962C8B-B14F-4D97-AF65-F5344CB8AC3E}">
        <p14:creationId xmlns:p14="http://schemas.microsoft.com/office/powerpoint/2010/main" xmlns="" val="34531363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76C77DF-56CC-41D2-9202-A2079289E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92664"/>
          </a:xfrm>
        </p:spPr>
        <p:txBody>
          <a:bodyPr>
            <a:normAutofit fontScale="90000"/>
          </a:bodyPr>
          <a:lstStyle/>
          <a:p>
            <a:pPr algn="ctr"/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04617B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Глобальные компетенции 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5BFBEC5-EC3B-4617-B444-6717017C3D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18457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/>
              <a:t>Что оценивается? </a:t>
            </a:r>
          </a:p>
          <a:p>
            <a:pPr marL="0" indent="0">
              <a:buNone/>
            </a:pPr>
            <a:r>
              <a:rPr lang="ru-RU" b="1" i="1" dirty="0"/>
              <a:t>«Знание и понимание» </a:t>
            </a:r>
          </a:p>
          <a:p>
            <a:pPr marL="0" indent="0">
              <a:buNone/>
            </a:pPr>
            <a:r>
              <a:rPr lang="ru-RU" dirty="0"/>
              <a:t>а) осознание и понимание глобальных проблем </a:t>
            </a:r>
          </a:p>
          <a:p>
            <a:pPr marL="0" indent="0">
              <a:buNone/>
            </a:pPr>
            <a:r>
              <a:rPr lang="ru-RU" dirty="0"/>
              <a:t>б) осознание и понимание межкультурных различий, взаимопонимание </a:t>
            </a:r>
          </a:p>
          <a:p>
            <a:pPr marL="0" indent="0">
              <a:buNone/>
            </a:pPr>
            <a:r>
              <a:rPr lang="ru-RU" b="1" i="1" dirty="0"/>
              <a:t>«Умения»  </a:t>
            </a:r>
          </a:p>
          <a:p>
            <a:pPr marL="0" indent="0">
              <a:buNone/>
            </a:pPr>
            <a:r>
              <a:rPr lang="ru-RU" dirty="0"/>
              <a:t>а) аналитическое мышление </a:t>
            </a:r>
          </a:p>
          <a:p>
            <a:pPr marL="0" indent="0">
              <a:buNone/>
            </a:pPr>
            <a:r>
              <a:rPr lang="ru-RU" dirty="0"/>
              <a:t>б) критическое мышление </a:t>
            </a:r>
          </a:p>
          <a:p>
            <a:pPr marL="0" indent="0">
              <a:buNone/>
            </a:pPr>
            <a:r>
              <a:rPr lang="ru-RU" b="1" i="1" dirty="0"/>
              <a:t>«Отношения» </a:t>
            </a:r>
          </a:p>
          <a:p>
            <a:pPr marL="0" indent="0">
              <a:buNone/>
            </a:pPr>
            <a:r>
              <a:rPr lang="ru-RU" dirty="0"/>
              <a:t>а) открытость представителям иных культур </a:t>
            </a:r>
          </a:p>
          <a:p>
            <a:pPr marL="0" indent="0">
              <a:buNone/>
            </a:pPr>
            <a:r>
              <a:rPr lang="ru-RU" dirty="0"/>
              <a:t>б) уважение других культур и культурных отличий </a:t>
            </a:r>
          </a:p>
          <a:p>
            <a:pPr marL="0" indent="0">
              <a:buNone/>
            </a:pPr>
            <a:r>
              <a:rPr lang="ru-RU" dirty="0"/>
              <a:t>в) широта взглядов, ответственность </a:t>
            </a:r>
          </a:p>
          <a:p>
            <a:pPr marL="0" indent="0">
              <a:buNone/>
            </a:pPr>
            <a:r>
              <a:rPr lang="ru-RU" b="1" i="1" dirty="0"/>
              <a:t>«Ценности» </a:t>
            </a:r>
          </a:p>
          <a:p>
            <a:pPr marL="0" indent="0">
              <a:buNone/>
            </a:pPr>
            <a:r>
              <a:rPr lang="ru-RU" dirty="0"/>
              <a:t>а) человеческое достоинство </a:t>
            </a:r>
          </a:p>
          <a:p>
            <a:pPr marL="0" indent="0">
              <a:buNone/>
            </a:pPr>
            <a:r>
              <a:rPr lang="ru-RU" dirty="0"/>
              <a:t>б) культурное разнообразие </a:t>
            </a:r>
          </a:p>
        </p:txBody>
      </p:sp>
    </p:spTree>
    <p:extLst>
      <p:ext uri="{BB962C8B-B14F-4D97-AF65-F5344CB8AC3E}">
        <p14:creationId xmlns:p14="http://schemas.microsoft.com/office/powerpoint/2010/main" xmlns="" val="2481549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12974"/>
          </a:xfrm>
        </p:spPr>
        <p:txBody>
          <a:bodyPr>
            <a:noAutofit/>
          </a:bodyPr>
          <a:lstStyle/>
          <a:p>
            <a:r>
              <a:rPr lang="ru-RU" sz="3200" b="1" dirty="0"/>
              <a:t>Что такое функциональная грамотность?</a:t>
            </a:r>
            <a:br>
              <a:rPr lang="ru-RU" sz="3200" b="1" dirty="0"/>
            </a:br>
            <a:endParaRPr lang="ru-RU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720840"/>
            <a:ext cx="820891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Такое определение этому понятию дал советский и российский лингвист, психолог, доктор психологических наук и доктор филологических наук, действительный член РАО и АПСН </a:t>
            </a:r>
            <a:r>
              <a:rPr lang="ru-RU" sz="2800" dirty="0" err="1"/>
              <a:t>Алексе́й</a:t>
            </a:r>
            <a:r>
              <a:rPr lang="ru-RU" sz="2800" dirty="0"/>
              <a:t> </a:t>
            </a:r>
            <a:r>
              <a:rPr lang="ru-RU" sz="2800" dirty="0" err="1"/>
              <a:t>Алексе́евич</a:t>
            </a:r>
            <a:r>
              <a:rPr lang="ru-RU" sz="2800" dirty="0"/>
              <a:t> </a:t>
            </a:r>
            <a:r>
              <a:rPr lang="ru-RU" sz="2800" dirty="0" err="1"/>
              <a:t>Лео́нтьев</a:t>
            </a:r>
            <a:r>
              <a:rPr lang="ru-RU" sz="2800" dirty="0"/>
              <a:t>: «Функциональная грамотность — способность человека использовать приобретаемые в течение жизни знания для решения широкого диапазона различных сферах человеческой деятельности, общения и социальных отношений».</a:t>
            </a:r>
          </a:p>
        </p:txBody>
      </p:sp>
    </p:spTree>
    <p:extLst>
      <p:ext uri="{BB962C8B-B14F-4D97-AF65-F5344CB8AC3E}">
        <p14:creationId xmlns:p14="http://schemas.microsoft.com/office/powerpoint/2010/main" xmlns="" val="37991360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Основа </a:t>
            </a:r>
            <a:r>
              <a:rPr lang="ru-RU" sz="2800" b="1" dirty="0"/>
              <a:t>для формирования </a:t>
            </a:r>
            <a:r>
              <a:rPr lang="ru-RU" sz="2800" b="1" dirty="0" smtClean="0"/>
              <a:t>глобальной компетенции российских школьников </a:t>
            </a:r>
            <a:r>
              <a:rPr lang="ru-RU" sz="2800" b="1" dirty="0"/>
              <a:t>в образовательном процессе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В Проекте ФГОС ООО </a:t>
            </a:r>
            <a:r>
              <a:rPr lang="ru-RU" dirty="0" smtClean="0"/>
              <a:t>они названы:</a:t>
            </a:r>
            <a:endParaRPr lang="ru-RU" dirty="0"/>
          </a:p>
          <a:p>
            <a:r>
              <a:rPr lang="ru-RU" dirty="0" smtClean="0"/>
              <a:t>в </a:t>
            </a:r>
            <a:r>
              <a:rPr lang="ru-RU" dirty="0"/>
              <a:t>предметных результатах освоения программы основного </a:t>
            </a:r>
            <a:r>
              <a:rPr lang="ru-RU" dirty="0" smtClean="0"/>
              <a:t>общего образования </a:t>
            </a:r>
            <a:r>
              <a:rPr lang="ru-RU" dirty="0"/>
              <a:t>с учетом общих требований стандарта и </a:t>
            </a:r>
            <a:r>
              <a:rPr lang="ru-RU" dirty="0" smtClean="0"/>
              <a:t>специфики содержания </a:t>
            </a:r>
            <a:r>
              <a:rPr lang="ru-RU" dirty="0"/>
              <a:t>предметных областей (предметы «обществознание</a:t>
            </a:r>
            <a:r>
              <a:rPr lang="ru-RU" dirty="0" smtClean="0"/>
              <a:t>», «</a:t>
            </a:r>
            <a:r>
              <a:rPr lang="ru-RU" dirty="0"/>
              <a:t>география», «биология», «история», «иностранный язык», «</a:t>
            </a:r>
            <a:r>
              <a:rPr lang="ru-RU" dirty="0" smtClean="0"/>
              <a:t>основы духовно-нравственной </a:t>
            </a:r>
            <a:r>
              <a:rPr lang="ru-RU" dirty="0"/>
              <a:t>культуры народов России</a:t>
            </a:r>
            <a:r>
              <a:rPr lang="ru-RU" dirty="0" smtClean="0"/>
              <a:t>»);</a:t>
            </a:r>
            <a:endParaRPr lang="ru-RU" dirty="0"/>
          </a:p>
          <a:p>
            <a:r>
              <a:rPr lang="ru-RU" dirty="0" smtClean="0"/>
              <a:t>в </a:t>
            </a:r>
            <a:r>
              <a:rPr lang="ru-RU" dirty="0"/>
              <a:t>предметных результатах освоения программы по годам </a:t>
            </a:r>
            <a:r>
              <a:rPr lang="ru-RU" dirty="0" smtClean="0"/>
              <a:t>обучения, подлежащих </a:t>
            </a:r>
            <a:r>
              <a:rPr lang="ru-RU" dirty="0"/>
              <a:t>промежуточной и итоговой аттестации (</a:t>
            </a:r>
            <a:r>
              <a:rPr lang="ru-RU" dirty="0" smtClean="0"/>
              <a:t>предметы «обществознание</a:t>
            </a:r>
            <a:r>
              <a:rPr lang="ru-RU" dirty="0"/>
              <a:t>», «география», «биология», «история</a:t>
            </a:r>
            <a:r>
              <a:rPr lang="ru-RU" dirty="0" smtClean="0"/>
              <a:t>»);</a:t>
            </a:r>
            <a:endParaRPr lang="ru-RU" dirty="0"/>
          </a:p>
          <a:p>
            <a:r>
              <a:rPr lang="ru-RU" dirty="0" smtClean="0"/>
              <a:t>в </a:t>
            </a:r>
            <a:r>
              <a:rPr lang="ru-RU" dirty="0" err="1"/>
              <a:t>метапредметных</a:t>
            </a:r>
            <a:r>
              <a:rPr lang="ru-RU" dirty="0"/>
              <a:t> образовательных </a:t>
            </a:r>
            <a:r>
              <a:rPr lang="ru-RU" dirty="0" smtClean="0"/>
              <a:t>результатах;</a:t>
            </a:r>
            <a:endParaRPr lang="ru-RU" dirty="0"/>
          </a:p>
          <a:p>
            <a:r>
              <a:rPr lang="ru-RU" dirty="0" smtClean="0"/>
              <a:t>в </a:t>
            </a:r>
            <a:r>
              <a:rPr lang="ru-RU" dirty="0"/>
              <a:t>целях воспитания, сформулированных в Программе </a:t>
            </a:r>
            <a:r>
              <a:rPr lang="ru-RU" dirty="0" smtClean="0"/>
              <a:t>воспитания обучающихся </a:t>
            </a:r>
            <a:r>
              <a:rPr lang="ru-RU" dirty="0"/>
              <a:t>при получении основного общего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11419885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A86B6DD-C03E-456D-9B32-4EA0D2607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/>
              <a:t>Естественнонаучная грамотность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EC8987B-3C0E-47CB-8C0D-763AAAB45F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0405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/>
              <a:t>Естественнонаучная грамотность  </a:t>
            </a:r>
            <a:r>
              <a:rPr lang="ru-RU" dirty="0"/>
              <a:t>- это способность человека занимать активную гражданскую  позицию  по общественно значимым вопросам, связанным  с естественными науками, и его готовность интересоваться естественнонаучными идеями (определение используемое в PISA)</a:t>
            </a:r>
          </a:p>
          <a:p>
            <a:pPr marL="0" indent="0">
              <a:buNone/>
            </a:pPr>
            <a:r>
              <a:rPr lang="ru-RU" dirty="0"/>
              <a:t>Международные сравнительные исследования (TIMSS) в области образования подтверждают, что российские учащиеся сильны в области предметных знаний, но у них возникают трудности в применении предметных знаний в ситуациях, приближенных к жизненным реальностям (PISA).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898882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4320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04617B"/>
                </a:solidFill>
              </a:rPr>
              <a:t>Естественнонаучная грамотность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7260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Содержательные области </a:t>
            </a:r>
            <a:r>
              <a:rPr lang="ru-RU" dirty="0"/>
              <a:t>естествознания</a:t>
            </a:r>
          </a:p>
          <a:p>
            <a:r>
              <a:rPr lang="ru-RU" dirty="0" smtClean="0"/>
              <a:t>«Физические </a:t>
            </a:r>
            <a:r>
              <a:rPr lang="ru-RU" dirty="0"/>
              <a:t>системы</a:t>
            </a:r>
            <a:r>
              <a:rPr lang="ru-RU" dirty="0" smtClean="0"/>
              <a:t>» </a:t>
            </a:r>
          </a:p>
          <a:p>
            <a:r>
              <a:rPr lang="ru-RU" dirty="0" smtClean="0"/>
              <a:t>«</a:t>
            </a:r>
            <a:r>
              <a:rPr lang="ru-RU" dirty="0"/>
              <a:t>Системы </a:t>
            </a:r>
            <a:r>
              <a:rPr lang="ru-RU" dirty="0" smtClean="0"/>
              <a:t>живой природы»</a:t>
            </a:r>
          </a:p>
          <a:p>
            <a:r>
              <a:rPr lang="ru-RU" dirty="0" smtClean="0"/>
              <a:t>«</a:t>
            </a:r>
            <a:r>
              <a:rPr lang="ru-RU" dirty="0"/>
              <a:t>Земля и космические системы</a:t>
            </a:r>
            <a:r>
              <a:rPr lang="ru-RU" dirty="0" smtClean="0"/>
              <a:t>»</a:t>
            </a:r>
          </a:p>
          <a:p>
            <a:r>
              <a:rPr lang="ru-RU" dirty="0" smtClean="0"/>
              <a:t>«Технологические системы»</a:t>
            </a:r>
          </a:p>
          <a:p>
            <a:pPr marL="0" indent="0">
              <a:buNone/>
            </a:pPr>
            <a:r>
              <a:rPr lang="ru-RU" dirty="0"/>
              <a:t>В заданиях теста PISA использовались разнообразные </a:t>
            </a:r>
            <a:r>
              <a:rPr lang="ru-RU" dirty="0" smtClean="0"/>
              <a:t>реальные ситуации</a:t>
            </a:r>
            <a:r>
              <a:rPr lang="ru-RU" dirty="0"/>
              <a:t>, связанные тем или иным образом с естественнонаучными </a:t>
            </a:r>
            <a:r>
              <a:rPr lang="ru-RU" dirty="0" smtClean="0"/>
              <a:t>или техническими </a:t>
            </a:r>
            <a:r>
              <a:rPr lang="ru-RU" dirty="0"/>
              <a:t>проблемами. Эти проблемы можно объединить </a:t>
            </a:r>
            <a:r>
              <a:rPr lang="ru-RU" dirty="0" smtClean="0"/>
              <a:t>в следующие </a:t>
            </a:r>
            <a:r>
              <a:rPr lang="ru-RU" dirty="0"/>
              <a:t>группы: </a:t>
            </a:r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/>
              <a:t>Здоровье», </a:t>
            </a:r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/>
              <a:t>Природные ресурсы», </a:t>
            </a:r>
            <a:endParaRPr lang="ru-RU" dirty="0" smtClean="0"/>
          </a:p>
          <a:p>
            <a:r>
              <a:rPr lang="ru-RU" dirty="0" smtClean="0"/>
              <a:t>«Окружающая среда</a:t>
            </a:r>
            <a:r>
              <a:rPr lang="ru-RU" dirty="0"/>
              <a:t>», </a:t>
            </a:r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/>
              <a:t>Источники опасности, риски» </a:t>
            </a:r>
            <a:r>
              <a:rPr lang="ru-RU" dirty="0" smtClean="0"/>
              <a:t> </a:t>
            </a:r>
          </a:p>
          <a:p>
            <a:r>
              <a:rPr lang="ru-RU" dirty="0" smtClean="0"/>
              <a:t>«</a:t>
            </a:r>
            <a:r>
              <a:rPr lang="ru-RU" dirty="0"/>
              <a:t>Связь естествознания </a:t>
            </a:r>
            <a:r>
              <a:rPr lang="ru-RU" dirty="0" smtClean="0"/>
              <a:t>и технологии</a:t>
            </a:r>
            <a:r>
              <a:rPr lang="ru-RU" dirty="0"/>
              <a:t>».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Каждая </a:t>
            </a:r>
            <a:r>
              <a:rPr lang="ru-RU" dirty="0"/>
              <a:t>из предложенных ситуаций рассматривалась </a:t>
            </a:r>
            <a:r>
              <a:rPr lang="ru-RU" dirty="0" smtClean="0"/>
              <a:t>в одном </a:t>
            </a:r>
            <a:r>
              <a:rPr lang="ru-RU" dirty="0"/>
              <a:t>из трех контекстов: </a:t>
            </a:r>
            <a:endParaRPr lang="ru-RU" dirty="0" smtClean="0"/>
          </a:p>
          <a:p>
            <a:r>
              <a:rPr lang="ru-RU" dirty="0" smtClean="0"/>
              <a:t>личном </a:t>
            </a:r>
            <a:r>
              <a:rPr lang="ru-RU" dirty="0"/>
              <a:t>(связанном с самим учащимся, </a:t>
            </a:r>
            <a:r>
              <a:rPr lang="ru-RU" dirty="0" smtClean="0"/>
              <a:t>его семьей</a:t>
            </a:r>
            <a:r>
              <a:rPr lang="ru-RU" dirty="0"/>
              <a:t>, друзьями), </a:t>
            </a:r>
            <a:endParaRPr lang="ru-RU" dirty="0" smtClean="0"/>
          </a:p>
          <a:p>
            <a:r>
              <a:rPr lang="ru-RU" dirty="0" smtClean="0"/>
              <a:t>социальном </a:t>
            </a:r>
            <a:r>
              <a:rPr lang="ru-RU" dirty="0"/>
              <a:t>(связанном с местным окружением) или</a:t>
            </a:r>
          </a:p>
          <a:p>
            <a:r>
              <a:rPr lang="ru-RU" dirty="0"/>
              <a:t>глобальном (в котором рассматриваются явления, происходящие </a:t>
            </a:r>
            <a:r>
              <a:rPr lang="ru-RU" dirty="0" smtClean="0"/>
              <a:t>в различных </a:t>
            </a:r>
            <a:r>
              <a:rPr lang="ru-RU" dirty="0"/>
              <a:t>уголках мира)</a:t>
            </a:r>
          </a:p>
        </p:txBody>
      </p:sp>
    </p:spTree>
    <p:extLst>
      <p:ext uri="{BB962C8B-B14F-4D97-AF65-F5344CB8AC3E}">
        <p14:creationId xmlns:p14="http://schemas.microsoft.com/office/powerpoint/2010/main" xmlns="" val="37744436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/>
              <a:t>Математическая грамотность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8965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/>
              <a:t>Математическая грамотность </a:t>
            </a:r>
            <a:r>
              <a:rPr lang="ru-RU" dirty="0"/>
              <a:t>– это способность человека </a:t>
            </a:r>
            <a:r>
              <a:rPr lang="ru-RU" dirty="0" smtClean="0"/>
              <a:t>мыслить математически</a:t>
            </a:r>
            <a:r>
              <a:rPr lang="ru-RU" dirty="0"/>
              <a:t>, формулировать, применять и </a:t>
            </a:r>
            <a:r>
              <a:rPr lang="ru-RU" dirty="0" smtClean="0"/>
              <a:t>интерпретировать математику </a:t>
            </a:r>
            <a:r>
              <a:rPr lang="ru-RU" dirty="0"/>
              <a:t>для решения задач в разнообразных </a:t>
            </a:r>
            <a:r>
              <a:rPr lang="ru-RU" dirty="0" smtClean="0"/>
              <a:t>практических контекстах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Она включает в себя понятия, процедуры и факты, а также </a:t>
            </a:r>
            <a:r>
              <a:rPr lang="ru-RU" dirty="0" smtClean="0"/>
              <a:t>инструменты для </a:t>
            </a:r>
            <a:r>
              <a:rPr lang="ru-RU" dirty="0"/>
              <a:t>описания, объяснения и предсказания явлений. Она помогает </a:t>
            </a:r>
            <a:r>
              <a:rPr lang="ru-RU" dirty="0" smtClean="0"/>
              <a:t>людям понять </a:t>
            </a:r>
            <a:r>
              <a:rPr lang="ru-RU" dirty="0"/>
              <a:t>роль математики в мире, высказывать хорошо </a:t>
            </a:r>
            <a:r>
              <a:rPr lang="ru-RU" dirty="0" smtClean="0"/>
              <a:t>обоснованные суждения </a:t>
            </a:r>
            <a:r>
              <a:rPr lang="ru-RU" dirty="0"/>
              <a:t>и принимать решения, которые должны </a:t>
            </a:r>
            <a:r>
              <a:rPr lang="ru-RU" dirty="0" smtClean="0"/>
              <a:t>принимать конструктивные</a:t>
            </a:r>
            <a:r>
              <a:rPr lang="ru-RU" dirty="0"/>
              <a:t>, активные и размышляющие граждане в 21 веке.</a:t>
            </a:r>
          </a:p>
          <a:p>
            <a:pPr marL="0" indent="0">
              <a:buNone/>
            </a:pPr>
            <a:r>
              <a:rPr lang="ru-RU" dirty="0"/>
              <a:t>В определении математической грамотности особое внимание </a:t>
            </a:r>
            <a:r>
              <a:rPr lang="ru-RU" dirty="0" smtClean="0"/>
              <a:t>уделяется использованию </a:t>
            </a:r>
            <a:r>
              <a:rPr lang="ru-RU" dirty="0"/>
              <a:t>математики для решения практических задач в </a:t>
            </a:r>
            <a:r>
              <a:rPr lang="ru-RU" dirty="0" smtClean="0"/>
              <a:t>различных контекстах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529016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04617B"/>
                </a:solidFill>
              </a:rPr>
              <a:t>Математическая грамотность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896544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В концепцию по математике были добавлены 8 навыков 21 века:</a:t>
            </a:r>
          </a:p>
          <a:p>
            <a:r>
              <a:rPr lang="ru-RU" dirty="0" smtClean="0"/>
              <a:t>Критическое </a:t>
            </a:r>
            <a:r>
              <a:rPr lang="ru-RU" dirty="0"/>
              <a:t>мышление</a:t>
            </a:r>
          </a:p>
          <a:p>
            <a:r>
              <a:rPr lang="ru-RU" dirty="0"/>
              <a:t>Креативность</a:t>
            </a:r>
          </a:p>
          <a:p>
            <a:r>
              <a:rPr lang="ru-RU" dirty="0"/>
              <a:t>Исследование и изучение</a:t>
            </a:r>
          </a:p>
          <a:p>
            <a:r>
              <a:rPr lang="ru-RU" dirty="0" err="1"/>
              <a:t>Саморегуляция</a:t>
            </a:r>
            <a:r>
              <a:rPr lang="ru-RU" dirty="0"/>
              <a:t>, инициативность и настойчивость</a:t>
            </a:r>
          </a:p>
          <a:p>
            <a:r>
              <a:rPr lang="ru-RU" dirty="0"/>
              <a:t>Использование информации</a:t>
            </a:r>
          </a:p>
          <a:p>
            <a:r>
              <a:rPr lang="ru-RU" dirty="0"/>
              <a:t>Системное мышление</a:t>
            </a:r>
          </a:p>
          <a:p>
            <a:r>
              <a:rPr lang="ru-RU" dirty="0"/>
              <a:t>Коммуникация</a:t>
            </a:r>
          </a:p>
        </p:txBody>
      </p:sp>
    </p:spTree>
    <p:extLst>
      <p:ext uri="{BB962C8B-B14F-4D97-AF65-F5344CB8AC3E}">
        <p14:creationId xmlns:p14="http://schemas.microsoft.com/office/powerpoint/2010/main" xmlns="" val="29225053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/>
          <a:lstStyle/>
          <a:p>
            <a:pPr algn="ctr"/>
            <a:r>
              <a:rPr lang="ru-RU" sz="3600" b="1" dirty="0">
                <a:solidFill>
                  <a:srgbClr val="04617B"/>
                </a:solidFill>
              </a:rPr>
              <a:t>Математическая грамотность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824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 smtClean="0"/>
              <a:t>Математическое  содержание заданий:</a:t>
            </a:r>
          </a:p>
          <a:p>
            <a:r>
              <a:rPr lang="ru-RU" sz="1800" b="1" dirty="0" smtClean="0"/>
              <a:t>изменение </a:t>
            </a:r>
            <a:r>
              <a:rPr lang="ru-RU" sz="1800" b="1" dirty="0"/>
              <a:t>и зависимости </a:t>
            </a:r>
            <a:r>
              <a:rPr lang="ru-RU" sz="1800" dirty="0"/>
              <a:t>– задания, связанные с математическим</a:t>
            </a:r>
          </a:p>
          <a:p>
            <a:pPr marL="0" indent="0">
              <a:buNone/>
            </a:pPr>
            <a:r>
              <a:rPr lang="ru-RU" sz="1800" dirty="0"/>
              <a:t>описанием зависимости между переменными в различных процессах, т.е. с</a:t>
            </a:r>
          </a:p>
          <a:p>
            <a:pPr marL="0" indent="0">
              <a:buNone/>
            </a:pPr>
            <a:r>
              <a:rPr lang="ru-RU" sz="1800" dirty="0"/>
              <a:t>алгебраическим материалом;</a:t>
            </a:r>
          </a:p>
          <a:p>
            <a:r>
              <a:rPr lang="ru-RU" sz="1800" b="1" dirty="0"/>
              <a:t>пространство и форма </a:t>
            </a:r>
            <a:r>
              <a:rPr lang="ru-RU" sz="1800" dirty="0"/>
              <a:t>– задания, относящиеся к пространственным и</a:t>
            </a:r>
          </a:p>
          <a:p>
            <a:pPr marL="0" indent="0">
              <a:buNone/>
            </a:pPr>
            <a:r>
              <a:rPr lang="ru-RU" sz="1800" dirty="0"/>
              <a:t>плоским геометрическим формам и отношениям, т.е. к геометрическому</a:t>
            </a:r>
          </a:p>
          <a:p>
            <a:pPr marL="0" indent="0">
              <a:buNone/>
            </a:pPr>
            <a:r>
              <a:rPr lang="ru-RU" sz="1800" dirty="0"/>
              <a:t>материалу;</a:t>
            </a:r>
          </a:p>
          <a:p>
            <a:r>
              <a:rPr lang="ru-RU" sz="1800" b="1" dirty="0"/>
              <a:t>количество – </a:t>
            </a:r>
            <a:r>
              <a:rPr lang="ru-RU" sz="1800" dirty="0"/>
              <a:t>задания, связанные с числами и отношениями между</a:t>
            </a:r>
          </a:p>
          <a:p>
            <a:pPr marL="0" indent="0">
              <a:buNone/>
            </a:pPr>
            <a:r>
              <a:rPr lang="ru-RU" sz="1800" dirty="0"/>
              <a:t>ними, в программах по математике этот материал чаще всего относится к</a:t>
            </a:r>
          </a:p>
          <a:p>
            <a:pPr marL="0" indent="0">
              <a:buNone/>
            </a:pPr>
            <a:r>
              <a:rPr lang="ru-RU" sz="1800" dirty="0"/>
              <a:t>курсу арифметики;</a:t>
            </a:r>
          </a:p>
          <a:p>
            <a:r>
              <a:rPr lang="ru-RU" sz="1800" b="1" dirty="0"/>
              <a:t>неопределённость и данные </a:t>
            </a:r>
            <a:r>
              <a:rPr lang="ru-RU" sz="1800" dirty="0"/>
              <a:t>– задания охватывают вероятностные и</a:t>
            </a:r>
          </a:p>
          <a:p>
            <a:pPr marL="0" indent="0">
              <a:buNone/>
            </a:pPr>
            <a:r>
              <a:rPr lang="ru-RU" sz="1800" dirty="0"/>
              <a:t>статистические явления и зависимости, которые являются предметом</a:t>
            </a:r>
          </a:p>
          <a:p>
            <a:pPr marL="0" indent="0">
              <a:buNone/>
            </a:pPr>
            <a:r>
              <a:rPr lang="ru-RU" sz="1800" dirty="0"/>
              <a:t>изучения разделов статистики и вероятности.</a:t>
            </a:r>
          </a:p>
        </p:txBody>
      </p:sp>
    </p:spTree>
    <p:extLst>
      <p:ext uri="{BB962C8B-B14F-4D97-AF65-F5344CB8AC3E}">
        <p14:creationId xmlns:p14="http://schemas.microsoft.com/office/powerpoint/2010/main" xmlns="" val="24315107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792088"/>
          </a:xfrm>
        </p:spPr>
        <p:txBody>
          <a:bodyPr/>
          <a:lstStyle/>
          <a:p>
            <a:pPr algn="ctr"/>
            <a:r>
              <a:rPr lang="ru-RU" sz="3600" b="1" dirty="0">
                <a:solidFill>
                  <a:srgbClr val="04617B"/>
                </a:solidFill>
              </a:rPr>
              <a:t>Математическая грамотность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816424"/>
          </a:xfrm>
        </p:spPr>
        <p:txBody>
          <a:bodyPr/>
          <a:lstStyle/>
          <a:p>
            <a:r>
              <a:rPr lang="ru-RU" dirty="0"/>
              <a:t>формулировать ситуацию на языке математики;</a:t>
            </a:r>
          </a:p>
          <a:p>
            <a:r>
              <a:rPr lang="ru-RU" dirty="0"/>
              <a:t>применять математические понятия, факты, процедуры размышления;</a:t>
            </a:r>
          </a:p>
          <a:p>
            <a:r>
              <a:rPr lang="ru-RU" dirty="0"/>
              <a:t>интерпретировать, использовать и оценивать математические результаты.</a:t>
            </a:r>
          </a:p>
          <a:p>
            <a:r>
              <a:rPr lang="ru-RU" dirty="0"/>
              <a:t>Очевидно, что каждый из этих мыслительных процессов опирается </a:t>
            </a:r>
            <a:r>
              <a:rPr lang="ru-RU" dirty="0" smtClean="0"/>
              <a:t>на математические </a:t>
            </a:r>
            <a:r>
              <a:rPr lang="ru-RU" dirty="0"/>
              <a:t>рассуждения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6528996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926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/>
              <a:t>Математическая грамотность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558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 smtClean="0"/>
              <a:t>Поэтапное развитие различных умений, составляющих основу математической грамотности</a:t>
            </a:r>
          </a:p>
          <a:p>
            <a:pPr marL="0" indent="0" algn="ctr">
              <a:buNone/>
            </a:pPr>
            <a:endParaRPr lang="ru-RU" sz="2400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39108948"/>
              </p:ext>
            </p:extLst>
          </p:nvPr>
        </p:nvGraphicFramePr>
        <p:xfrm>
          <a:off x="683568" y="1988839"/>
          <a:ext cx="7704856" cy="4682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2428"/>
                <a:gridCol w="3852428"/>
              </a:tblGrid>
              <a:tr h="414459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Метапредметные</a:t>
                      </a:r>
                      <a:r>
                        <a:rPr lang="ru-RU" dirty="0" smtClean="0"/>
                        <a:t> результаты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Математическая  грамотность</a:t>
                      </a:r>
                      <a:endParaRPr lang="ru-RU" dirty="0"/>
                    </a:p>
                  </a:txBody>
                  <a:tcPr/>
                </a:tc>
              </a:tr>
              <a:tr h="590943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5 класс</a:t>
                      </a:r>
                    </a:p>
                    <a:p>
                      <a:r>
                        <a:rPr lang="ru-RU" sz="1600" dirty="0" smtClean="0"/>
                        <a:t>Уровень узнавания и понимания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находит и извлекает математическую</a:t>
                      </a:r>
                    </a:p>
                    <a:p>
                      <a:r>
                        <a:rPr lang="ru-RU" sz="1600" dirty="0" smtClean="0"/>
                        <a:t>информацию в различном контексте</a:t>
                      </a:r>
                      <a:endParaRPr lang="ru-RU" sz="1600" dirty="0"/>
                    </a:p>
                  </a:txBody>
                  <a:tcPr/>
                </a:tc>
              </a:tr>
              <a:tr h="590943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6 класс</a:t>
                      </a:r>
                    </a:p>
                    <a:p>
                      <a:r>
                        <a:rPr lang="ru-RU" sz="1600" dirty="0" smtClean="0"/>
                        <a:t>Уровень понимания и применения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применяет математические знания </a:t>
                      </a:r>
                      <a:r>
                        <a:rPr lang="ru-RU" sz="1600" smtClean="0"/>
                        <a:t>для решения</a:t>
                      </a:r>
                      <a:r>
                        <a:rPr lang="ru-RU" sz="1600" baseline="0" smtClean="0"/>
                        <a:t> </a:t>
                      </a:r>
                      <a:r>
                        <a:rPr lang="ru-RU" sz="1600" smtClean="0"/>
                        <a:t>разного </a:t>
                      </a:r>
                      <a:r>
                        <a:rPr lang="ru-RU" sz="1600" dirty="0" smtClean="0"/>
                        <a:t>рода проблем</a:t>
                      </a:r>
                      <a:endParaRPr lang="ru-RU" sz="1600" dirty="0"/>
                    </a:p>
                  </a:txBody>
                  <a:tcPr/>
                </a:tc>
              </a:tr>
              <a:tr h="590943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7 класс</a:t>
                      </a:r>
                    </a:p>
                    <a:p>
                      <a:r>
                        <a:rPr lang="ru-RU" sz="1600" dirty="0" smtClean="0"/>
                        <a:t>Уровень анализа и синтеза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формулирует математическую проблему на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dirty="0" smtClean="0"/>
                        <a:t>основе анализа ситуации</a:t>
                      </a:r>
                    </a:p>
                  </a:txBody>
                  <a:tcPr/>
                </a:tc>
              </a:tr>
              <a:tr h="90905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8 класс</a:t>
                      </a:r>
                    </a:p>
                    <a:p>
                      <a:r>
                        <a:rPr lang="ru-RU" sz="1600" dirty="0" smtClean="0"/>
                        <a:t>Уровень оценки (рефлексии) в рамках</a:t>
                      </a:r>
                    </a:p>
                    <a:p>
                      <a:r>
                        <a:rPr lang="ru-RU" sz="1600" dirty="0" smtClean="0"/>
                        <a:t>предметного содержания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интерпретирует и оценивает математические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dirty="0" smtClean="0"/>
                        <a:t>данные в контексте лично значимой ситуации</a:t>
                      </a:r>
                    </a:p>
                  </a:txBody>
                  <a:tcPr/>
                </a:tc>
              </a:tr>
              <a:tr h="1586215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9 класс</a:t>
                      </a:r>
                    </a:p>
                    <a:p>
                      <a:r>
                        <a:rPr lang="ru-RU" sz="1600" dirty="0" smtClean="0"/>
                        <a:t>Уровень оценки (рефлексии) в рамках</a:t>
                      </a:r>
                    </a:p>
                    <a:p>
                      <a:r>
                        <a:rPr lang="ru-RU" sz="1600" dirty="0" err="1" smtClean="0"/>
                        <a:t>метапредметного</a:t>
                      </a:r>
                      <a:r>
                        <a:rPr lang="ru-RU" sz="1600" dirty="0" smtClean="0"/>
                        <a:t> содержания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интерпретирует и оценивает математические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результаты в контексте национальной или глобальной ситуаций</a:t>
                      </a:r>
                    </a:p>
                    <a:p>
                      <a:endParaRPr lang="ru-RU" sz="1600" dirty="0" smtClean="0"/>
                    </a:p>
                    <a:p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805268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/>
              <a:t>Финансовая грамотность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335760"/>
          </a:xfrm>
        </p:spPr>
        <p:txBody>
          <a:bodyPr/>
          <a:lstStyle/>
          <a:p>
            <a:r>
              <a:rPr lang="ru-RU" b="1" dirty="0" smtClean="0"/>
              <a:t>Финансовая грамотность </a:t>
            </a:r>
            <a:r>
              <a:rPr lang="ru-RU" dirty="0" smtClean="0"/>
              <a:t>– это способность принимать обоснованные решения и совершать эффективные действия в сферах, имеющих отношение к управлению финансами, для реализации жизненных целей и планов в текущий момент и будущие периоды.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760126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99392"/>
            <a:ext cx="8229600" cy="115212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/>
              <a:t>Финансовая грамотность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71864"/>
          </a:xfrm>
        </p:spPr>
        <p:txBody>
          <a:bodyPr/>
          <a:lstStyle/>
          <a:p>
            <a:pPr marL="0" indent="0">
              <a:buNone/>
            </a:pPr>
            <a:r>
              <a:rPr lang="ru-RU" sz="1800" b="1" dirty="0" smtClean="0"/>
              <a:t>Основные подходы к разработке инструментария оценивания </a:t>
            </a:r>
            <a:r>
              <a:rPr lang="ru-RU" sz="1800" b="1" dirty="0" err="1" smtClean="0"/>
              <a:t>сформированности</a:t>
            </a:r>
            <a:r>
              <a:rPr lang="ru-RU" sz="1800" b="1" dirty="0" smtClean="0"/>
              <a:t> финансовой грамотности школьников</a:t>
            </a:r>
          </a:p>
          <a:p>
            <a:r>
              <a:rPr lang="ru-RU" sz="1800" b="1" u="sng" dirty="0" smtClean="0"/>
              <a:t>Содержание</a:t>
            </a:r>
          </a:p>
          <a:p>
            <a:pPr>
              <a:buFontTx/>
              <a:buChar char="-"/>
            </a:pPr>
            <a:r>
              <a:rPr lang="ru-RU" sz="1800" dirty="0"/>
              <a:t>д</a:t>
            </a:r>
            <a:r>
              <a:rPr lang="ru-RU" sz="1800" dirty="0" smtClean="0"/>
              <a:t>еньги и операции</a:t>
            </a:r>
          </a:p>
          <a:p>
            <a:pPr>
              <a:buFontTx/>
              <a:buChar char="-"/>
            </a:pPr>
            <a:r>
              <a:rPr lang="ru-RU" sz="1800" dirty="0" smtClean="0"/>
              <a:t>планирование и управление финансами</a:t>
            </a:r>
          </a:p>
          <a:p>
            <a:pPr>
              <a:buFontTx/>
              <a:buChar char="-"/>
            </a:pPr>
            <a:r>
              <a:rPr lang="ru-RU" sz="1800" dirty="0"/>
              <a:t>р</a:t>
            </a:r>
            <a:r>
              <a:rPr lang="ru-RU" sz="1800" dirty="0" smtClean="0"/>
              <a:t>иск и вознаграждение</a:t>
            </a:r>
          </a:p>
          <a:p>
            <a:pPr>
              <a:buFontTx/>
              <a:buChar char="-"/>
            </a:pPr>
            <a:r>
              <a:rPr lang="ru-RU" sz="1800" dirty="0"/>
              <a:t>ф</a:t>
            </a:r>
            <a:r>
              <a:rPr lang="ru-RU" sz="1800" dirty="0" smtClean="0"/>
              <a:t>инансы</a:t>
            </a:r>
          </a:p>
          <a:p>
            <a:r>
              <a:rPr lang="ru-RU" sz="1800" b="1" u="sng" dirty="0" smtClean="0"/>
              <a:t>Технологии, процесс</a:t>
            </a:r>
          </a:p>
          <a:p>
            <a:pPr>
              <a:buFontTx/>
              <a:buChar char="-"/>
            </a:pPr>
            <a:r>
              <a:rPr lang="ru-RU" sz="1800" dirty="0" smtClean="0"/>
              <a:t>Идентификация финансовой информации</a:t>
            </a:r>
          </a:p>
          <a:p>
            <a:pPr>
              <a:buFontTx/>
              <a:buChar char="-"/>
            </a:pPr>
            <a:r>
              <a:rPr lang="ru-RU" sz="1800" dirty="0" smtClean="0"/>
              <a:t>Анализ информации в финансовом контексте</a:t>
            </a:r>
          </a:p>
          <a:p>
            <a:pPr>
              <a:buFontTx/>
              <a:buChar char="-"/>
            </a:pPr>
            <a:r>
              <a:rPr lang="ru-RU" sz="1800" dirty="0" smtClean="0"/>
              <a:t>Оценка финансовых проблем</a:t>
            </a:r>
          </a:p>
          <a:p>
            <a:pPr>
              <a:buFontTx/>
              <a:buChar char="-"/>
            </a:pPr>
            <a:r>
              <a:rPr lang="ru-RU" sz="1800" dirty="0" smtClean="0"/>
              <a:t>Применение финансовых знаний и понимания</a:t>
            </a:r>
          </a:p>
          <a:p>
            <a:r>
              <a:rPr lang="ru-RU" sz="1800" b="1" u="sng" dirty="0" smtClean="0"/>
              <a:t>Контекст</a:t>
            </a:r>
          </a:p>
          <a:p>
            <a:pPr>
              <a:buFontTx/>
              <a:buChar char="-"/>
            </a:pPr>
            <a:r>
              <a:rPr lang="ru-RU" sz="1800" dirty="0" smtClean="0"/>
              <a:t>Образование и работа</a:t>
            </a:r>
          </a:p>
          <a:p>
            <a:pPr>
              <a:buFontTx/>
              <a:buChar char="-"/>
            </a:pPr>
            <a:r>
              <a:rPr lang="ru-RU" sz="1800" dirty="0" smtClean="0"/>
              <a:t>Дом и семья</a:t>
            </a:r>
          </a:p>
          <a:p>
            <a:pPr>
              <a:buFontTx/>
              <a:buChar char="-"/>
            </a:pPr>
            <a:r>
              <a:rPr lang="ru-RU" sz="1800" dirty="0" smtClean="0"/>
              <a:t>Личность и общество</a:t>
            </a:r>
          </a:p>
          <a:p>
            <a:pPr>
              <a:buFontTx/>
              <a:buChar char="-"/>
            </a:pPr>
            <a:endParaRPr lang="ru-RU" sz="2000" b="1" dirty="0" smtClean="0"/>
          </a:p>
          <a:p>
            <a:pPr marL="0" indent="0">
              <a:buNone/>
            </a:pPr>
            <a:endParaRPr lang="ru-RU" sz="2000" b="1" dirty="0" smtClean="0"/>
          </a:p>
          <a:p>
            <a:pPr>
              <a:buFontTx/>
              <a:buChar char="-"/>
            </a:pPr>
            <a:endParaRPr lang="ru-RU" b="1" dirty="0"/>
          </a:p>
          <a:p>
            <a:pPr>
              <a:buFontTx/>
              <a:buChar char="-"/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34545558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2736304"/>
          </a:xfrm>
        </p:spPr>
        <p:txBody>
          <a:bodyPr>
            <a:normAutofit fontScale="90000"/>
          </a:bodyPr>
          <a:lstStyle/>
          <a:p>
            <a:r>
              <a:rPr lang="ru-RU" sz="3600" b="1" dirty="0"/>
              <a:t>Из Указа Президента Российской Федерации от 07.05.2018 г.№ 204 </a:t>
            </a:r>
            <a:r>
              <a:rPr lang="ru-RU" sz="3200" b="1" dirty="0"/>
              <a:t>«О национальных целях и стратегических задачах развития Российской Федерации на период до 2024 года»</a:t>
            </a:r>
            <a:br>
              <a:rPr lang="ru-RU" sz="3200" b="1" dirty="0"/>
            </a:br>
            <a:r>
              <a:rPr lang="ru-RU" sz="3600" b="1" dirty="0"/>
              <a:t/>
            </a:r>
            <a:br>
              <a:rPr lang="ru-RU" sz="3600" b="1" dirty="0"/>
            </a:b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6876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При разработке национального проекта в сфере образования Правительству РФ необходимо обеспечить:</a:t>
            </a:r>
          </a:p>
          <a:p>
            <a:r>
              <a:rPr lang="ru-RU" dirty="0"/>
              <a:t>глобальную конкурентоспособность российского образования;</a:t>
            </a:r>
          </a:p>
          <a:p>
            <a:r>
              <a:rPr lang="ru-RU" dirty="0"/>
              <a:t>вхождение Российской Федерации в число 10 ведущих стран мира по качеству общего образования.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118367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/>
              <a:t>Компьютерная и информационная грамотность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Компьютерная и информационная грамотность — не одно и то же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b="1" dirty="0"/>
              <a:t>Компьютерная грамотность </a:t>
            </a:r>
            <a:r>
              <a:rPr lang="ru-RU" dirty="0"/>
              <a:t>обозначает умение использовать компьютерные технологии для решения самых разных </a:t>
            </a:r>
            <a:r>
              <a:rPr lang="ru-RU" dirty="0" smtClean="0"/>
              <a:t>задач.</a:t>
            </a:r>
          </a:p>
          <a:p>
            <a:pPr marL="0" indent="0">
              <a:buNone/>
            </a:pPr>
            <a:r>
              <a:rPr lang="ru-RU" b="1" dirty="0"/>
              <a:t>Информационная грамотность </a:t>
            </a:r>
            <a:r>
              <a:rPr lang="ru-RU" dirty="0"/>
              <a:t>— это способность человека осознать потребность в информации, умение эффективно её искать, анализировать и использовать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b="1" i="1" dirty="0"/>
              <a:t>Но формируется информационная грамотность не на уроках информатики, а в процессе всего обучения, когда преподаватели дают задания по своим предметам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5304063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rgbClr val="04617B"/>
                </a:solidFill>
              </a:rPr>
              <a:t>Компьютерная и информационная грамотность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1182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 smtClean="0"/>
              <a:t>Алгоритм поиска информации</a:t>
            </a:r>
          </a:p>
          <a:p>
            <a:r>
              <a:rPr lang="ru-RU" dirty="0" smtClean="0"/>
              <a:t>Написать </a:t>
            </a:r>
            <a:r>
              <a:rPr lang="ru-RU" dirty="0"/>
              <a:t>на листе ключевые слова интересующей темы.</a:t>
            </a:r>
          </a:p>
          <a:p>
            <a:r>
              <a:rPr lang="ru-RU" dirty="0"/>
              <a:t>Сформулировать вопрос, который бы не был слишком широким или слишком узким.</a:t>
            </a:r>
          </a:p>
          <a:p>
            <a:r>
              <a:rPr lang="ru-RU" dirty="0"/>
              <a:t>Перечислить все ресурсы для поиска информации: специализированные сайты, подписки, экспертов в этой области.</a:t>
            </a:r>
          </a:p>
          <a:p>
            <a:r>
              <a:rPr lang="ru-RU" dirty="0"/>
              <a:t>Провести поверхностный поиск, чтобы убедиться, что на этих ресурсах действительно есть информация по теме.</a:t>
            </a:r>
          </a:p>
          <a:p>
            <a:r>
              <a:rPr lang="ru-RU" dirty="0"/>
              <a:t>Если это необходимо, переформулировать вопрос.</a:t>
            </a:r>
          </a:p>
          <a:p>
            <a:r>
              <a:rPr lang="ru-RU" dirty="0"/>
              <a:t>Начать углублённый поиск. При этом анализировать достоверность информации, её обоснованность.</a:t>
            </a:r>
          </a:p>
          <a:p>
            <a:r>
              <a:rPr lang="ru-RU" dirty="0"/>
              <a:t>Сохранять найденную информацию с указанием источников.</a:t>
            </a:r>
          </a:p>
        </p:txBody>
      </p:sp>
    </p:spTree>
    <p:extLst>
      <p:ext uri="{BB962C8B-B14F-4D97-AF65-F5344CB8AC3E}">
        <p14:creationId xmlns:p14="http://schemas.microsoft.com/office/powerpoint/2010/main" xmlns="" val="36517578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8478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04617B"/>
                </a:solidFill>
              </a:rPr>
              <a:t>Компьютерная и информационная грамотность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118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Критический подход к информации</a:t>
            </a:r>
          </a:p>
          <a:p>
            <a:pPr marL="0" indent="0">
              <a:buNone/>
            </a:pPr>
            <a:r>
              <a:rPr lang="ru-RU" dirty="0" smtClean="0"/>
              <a:t>пять </a:t>
            </a:r>
            <a:r>
              <a:rPr lang="ru-RU" dirty="0"/>
              <a:t>вопросов, на которые необходимо ответить при чтении любой статьи</a:t>
            </a:r>
            <a:r>
              <a:rPr lang="ru-RU" dirty="0" smtClean="0"/>
              <a:t>:</a:t>
            </a:r>
            <a:endParaRPr lang="ru-RU" dirty="0"/>
          </a:p>
          <a:p>
            <a:r>
              <a:rPr lang="ru-RU" dirty="0"/>
              <a:t>Кто её автор и является ли он экспертом?</a:t>
            </a:r>
          </a:p>
          <a:p>
            <a:r>
              <a:rPr lang="ru-RU" dirty="0"/>
              <a:t>Является ли то, о чём говорит автор, главной темой данного сайта?</a:t>
            </a:r>
          </a:p>
          <a:p>
            <a:r>
              <a:rPr lang="ru-RU" dirty="0"/>
              <a:t>Когда сайт был создан и когда обновлялся? Есть ли дата публикации статьи?</a:t>
            </a:r>
          </a:p>
          <a:p>
            <a:r>
              <a:rPr lang="ru-RU" dirty="0"/>
              <a:t>Откуда пришла эта информация?</a:t>
            </a:r>
          </a:p>
          <a:p>
            <a:r>
              <a:rPr lang="ru-RU" dirty="0"/>
              <a:t>Почему эта информация подходит для моих целей?</a:t>
            </a:r>
          </a:p>
        </p:txBody>
      </p:sp>
    </p:spTree>
    <p:extLst>
      <p:ext uri="{BB962C8B-B14F-4D97-AF65-F5344CB8AC3E}">
        <p14:creationId xmlns:p14="http://schemas.microsoft.com/office/powerpoint/2010/main" xmlns="" val="30572744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16288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04617B"/>
                </a:solidFill>
              </a:rPr>
              <a:t>Компьютерная и информационная грамотность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96855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Разложить по полочкам</a:t>
            </a:r>
          </a:p>
          <a:p>
            <a:pPr marL="0" indent="0">
              <a:buNone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Инструменты: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One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Tab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— расширение для браузеров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Chrome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Firefox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Evernote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— облачный сервис для хранения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записей</a:t>
            </a:r>
          </a:p>
          <a:p>
            <a:pPr marL="0" indent="0">
              <a:buNone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Ссылки: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ГОСТ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7.82 — 2001 «Библиографическая запись. Библиографическое описание электронных ресурсов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0" indent="0">
              <a:buNone/>
            </a:pPr>
            <a:r>
              <a:rPr lang="ru-RU" i="1" u="sng" dirty="0" smtClean="0">
                <a:latin typeface="Times New Roman" pitchFamily="18" charset="0"/>
                <a:cs typeface="Times New Roman" pitchFamily="18" charset="0"/>
              </a:rPr>
              <a:t>Пример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u="sng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Резолюция 1999 – Резолюция Совета Безопасности ООН 1244 от 10 июня 1999 г. / ООН: Резолюции Совета безопасности [Электронный ресурс]. – Нью-Йорк, 1999.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Режим доступа: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2"/>
              </a:rPr>
              <a:t>http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2"/>
              </a:rPr>
              <a:t>://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2"/>
              </a:rPr>
              <a:t>www.un.org/russian/documen/scresol/res1999/res1244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.htm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свободный.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Загл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с экрана. – Яз. рус, англ., фр. и др.</a:t>
            </a:r>
          </a:p>
        </p:txBody>
      </p:sp>
    </p:spTree>
    <p:extLst>
      <p:ext uri="{BB962C8B-B14F-4D97-AF65-F5344CB8AC3E}">
        <p14:creationId xmlns:p14="http://schemas.microsoft.com/office/powerpoint/2010/main" xmlns="" val="23536362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A9669BE-1112-4DB9-8838-2B781B63B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/>
              <a:t>Каковы условия формирования функциональной грамотности учащихся?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7E9A181-FADF-4C8F-B3A2-70E72F0944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96855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/>
              <a:t>Основа — системно-деятельностный подход.</a:t>
            </a:r>
          </a:p>
          <a:p>
            <a:pPr marL="0" indent="0">
              <a:buNone/>
            </a:pPr>
            <a:r>
              <a:rPr lang="ru-RU" b="1" dirty="0"/>
              <a:t> СИСТЕМНО-ДЕЯТЕЛЬНОСТНЫЙ ПОДХОД — </a:t>
            </a:r>
            <a:r>
              <a:rPr lang="ru-RU" dirty="0"/>
              <a:t>это организация учебного процесса, в котором главное место отводится активной и разносторонней, </a:t>
            </a:r>
            <a:r>
              <a:rPr lang="ru-RU" b="1" dirty="0"/>
              <a:t>в максимальной степени самостоятельной  познавательной  деятельности школьника. </a:t>
            </a:r>
          </a:p>
          <a:p>
            <a:pPr marL="0" indent="0">
              <a:buNone/>
            </a:pPr>
            <a:r>
              <a:rPr lang="ru-RU" dirty="0"/>
              <a:t>Ориентация на достижение цели и основного результата образования: </a:t>
            </a:r>
          </a:p>
          <a:p>
            <a:pPr>
              <a:buFontTx/>
              <a:buChar char="-"/>
            </a:pPr>
            <a:r>
              <a:rPr lang="ru-RU" dirty="0"/>
              <a:t>личностного развития на основе </a:t>
            </a:r>
            <a:r>
              <a:rPr lang="ru-RU" b="1" dirty="0"/>
              <a:t>освоения УНИВЕРСАЛЬНЫХ УЧЕБНЫХ ДЕЙСТВИЙ</a:t>
            </a:r>
            <a:r>
              <a:rPr lang="ru-RU" dirty="0"/>
              <a:t>;</a:t>
            </a:r>
          </a:p>
          <a:p>
            <a:pPr>
              <a:buFontTx/>
              <a:buChar char="-"/>
            </a:pPr>
            <a:r>
              <a:rPr lang="ru-RU" dirty="0"/>
              <a:t> формирование </a:t>
            </a:r>
            <a:r>
              <a:rPr lang="ru-RU" b="1" dirty="0"/>
              <a:t>готовности к саморазвитию и непрерывному образованию </a:t>
            </a:r>
          </a:p>
          <a:p>
            <a:pPr marL="0" indent="0">
              <a:buNone/>
            </a:pP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xmlns="" val="18435795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08920"/>
            <a:ext cx="8305800" cy="194421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Спасибо за внимание!</a:t>
            </a:r>
            <a:br>
              <a:rPr lang="ru-RU" b="1" i="1" dirty="0" smtClean="0"/>
            </a:br>
            <a:r>
              <a:rPr lang="ru-RU" b="1" i="1" dirty="0"/>
              <a:t/>
            </a:r>
            <a:br>
              <a:rPr lang="ru-RU" b="1" i="1" dirty="0"/>
            </a:br>
            <a:r>
              <a:rPr lang="tt-RU" b="1" i="1" dirty="0" smtClean="0"/>
              <a:t>Игътибарыгыз өчен рәхмәт</a:t>
            </a:r>
            <a:r>
              <a:rPr lang="tt-RU" dirty="0" smtClean="0"/>
              <a:t>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38109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2376264"/>
          </a:xfrm>
        </p:spPr>
        <p:txBody>
          <a:bodyPr>
            <a:normAutofit fontScale="90000"/>
          </a:bodyPr>
          <a:lstStyle/>
          <a:p>
            <a:r>
              <a:rPr lang="ru-RU" sz="3600" b="1" dirty="0"/>
              <a:t>Из государственной программы Российской Федерации от 26 декабря 2017 г. № 1642 </a:t>
            </a:r>
            <a:r>
              <a:rPr lang="ru-RU" sz="3200" b="1" dirty="0"/>
              <a:t>"Развитие образования" (2018-2025 годы)</a:t>
            </a:r>
            <a:br>
              <a:rPr lang="ru-RU" sz="3200" b="1" dirty="0"/>
            </a:br>
            <a:r>
              <a:rPr lang="ru-RU" sz="3600" b="1" dirty="0"/>
              <a:t/>
            </a:r>
            <a:br>
              <a:rPr lang="ru-RU" sz="3600" b="1" dirty="0"/>
            </a:b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Цель программы: </a:t>
            </a:r>
          </a:p>
          <a:p>
            <a:r>
              <a:rPr lang="ru-RU" dirty="0"/>
              <a:t>сохранение лидирующих позиций Российской Федерации в международном исследовании качества чтения и понимания текста (PIRLS), а также в международном исследовании качества математического и естественно-научного образования (TIMSS); </a:t>
            </a:r>
          </a:p>
          <a:p>
            <a:r>
              <a:rPr lang="ru-RU" dirty="0"/>
              <a:t>повышение позиций Российской Федерации в международной программе по оценке образовательных достижений учащихся (PISA)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49438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224136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>ЕДИНАЯ СИСТЕМА ОЦЕНКИ КАЧЕСТВА ОБРАЗОВАНИЯ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Российские школьники обладают значительным объемом знаний, но не умеют грамотно пользоваться этими знаниями.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Международные исследования: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PISA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Международная программа по оценке качества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образования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TIMSS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Международное сравнительное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исследование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качества общего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образования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PIRLS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Международное исследование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качества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чтения и понимания текста</a:t>
            </a:r>
          </a:p>
          <a:p>
            <a:pPr mar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9705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96720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rgbClr val="04617B"/>
                </a:solidFill>
              </a:rPr>
              <a:t>ЕДИНАЯ СИСТЕМА ОЦЕНКИ КАЧЕСТВА ОБРАЗОВАНИЯ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680520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ВПР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всероссийские проверочные работы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ГИА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государственная итоговая аттестация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НИКО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национальные исследования качества образования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новое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Общероссийская оценка по модели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PISA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Приказ МИНПРОСВЕЩЕНИЯ №219, РОСОБРНАДЗОРА №590 от 06.05. 20019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79002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F455791-F44E-4E8B-BD77-3CCFC618F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/>
              <a:t>PISA (</a:t>
            </a:r>
            <a:r>
              <a:rPr lang="ru-RU" sz="2800" b="1" dirty="0" err="1"/>
              <a:t>Programme</a:t>
            </a:r>
            <a:r>
              <a:rPr lang="ru-RU" sz="2800" b="1" dirty="0"/>
              <a:t> </a:t>
            </a:r>
            <a:r>
              <a:rPr lang="ru-RU" sz="2800" b="1" dirty="0" err="1"/>
              <a:t>for</a:t>
            </a:r>
            <a:r>
              <a:rPr lang="ru-RU" sz="2800" b="1" dirty="0"/>
              <a:t> </a:t>
            </a:r>
            <a:r>
              <a:rPr lang="ru-RU" sz="2800" b="1" dirty="0" err="1"/>
              <a:t>International</a:t>
            </a:r>
            <a:r>
              <a:rPr lang="ru-RU" sz="2800" b="1" dirty="0"/>
              <a:t> </a:t>
            </a:r>
            <a:r>
              <a:rPr lang="ru-RU" sz="2800" b="1" dirty="0" err="1"/>
              <a:t>Student</a:t>
            </a:r>
            <a:r>
              <a:rPr lang="ru-RU" sz="2800" b="1" dirty="0"/>
              <a:t> </a:t>
            </a:r>
            <a:r>
              <a:rPr lang="ru-RU" sz="2800" b="1" dirty="0" err="1"/>
              <a:t>Assessment</a:t>
            </a:r>
            <a:r>
              <a:rPr lang="ru-RU" sz="2800" b="1" dirty="0"/>
              <a:t>) Международная программа по оценке качества образования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D5EBB7A-6EDF-4BD8-93E5-9254BA0215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66187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по 3 направлениям  (в каждом цикле одному из них уделяется основное внимание):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читательская грамотность 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естественнонаучная грамотность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математическая грамотность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исследовании PISA-2018 основным направлением стала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читательская грамотность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каждом новом цикле исследования вводятся новые направления: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PISA-2012 – финансовая грамотность 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PISA-2015 – решение проблем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PISA-2018 – глобальные компетенции </a:t>
            </a:r>
          </a:p>
          <a:p>
            <a:pPr marL="0" indent="0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PISA-2021 – креативное мышление </a:t>
            </a:r>
          </a:p>
        </p:txBody>
      </p:sp>
    </p:spTree>
    <p:extLst>
      <p:ext uri="{BB962C8B-B14F-4D97-AF65-F5344CB8AC3E}">
        <p14:creationId xmlns:p14="http://schemas.microsoft.com/office/powerpoint/2010/main" xmlns="" val="9773367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4E3B62D-6A53-445B-9A39-F862B8CB2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/>
              <a:t>Особенности заданий исследования </a:t>
            </a:r>
            <a:r>
              <a:rPr lang="en-US" sz="3600" b="1" dirty="0"/>
              <a:t>PISA </a:t>
            </a:r>
            <a:endParaRPr lang="ru-RU" sz="36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02F2C3F-5723-4F07-B488-FD83325A5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968552"/>
          </a:xfrm>
        </p:spPr>
        <p:txBody>
          <a:bodyPr/>
          <a:lstStyle/>
          <a:p>
            <a:r>
              <a:rPr lang="ru-RU" dirty="0"/>
              <a:t>Задача, поставленная вне предметной области и решаемая с помощью предметных знаний, например, по математике.  </a:t>
            </a:r>
          </a:p>
          <a:p>
            <a:r>
              <a:rPr lang="ru-RU" dirty="0"/>
              <a:t>Контекст заданий близок к проблемным ситуациям, возникающим в повседневной жизни.  </a:t>
            </a:r>
          </a:p>
          <a:p>
            <a:r>
              <a:rPr lang="ru-RU" dirty="0"/>
              <a:t>Вопросы изложены простым, ясным языком и, как правило, немногословны.   </a:t>
            </a:r>
          </a:p>
          <a:p>
            <a:r>
              <a:rPr lang="ru-RU" dirty="0"/>
              <a:t>Требуют перевода с обыденного языка на язык предметной области (математики, физики и др.).  </a:t>
            </a:r>
          </a:p>
          <a:p>
            <a:r>
              <a:rPr lang="ru-RU" dirty="0"/>
              <a:t>Формат заданий постоянно меняется, что исключает стратегию «натаскивания» не тест </a:t>
            </a:r>
          </a:p>
        </p:txBody>
      </p:sp>
    </p:spTree>
    <p:extLst>
      <p:ext uri="{BB962C8B-B14F-4D97-AF65-F5344CB8AC3E}">
        <p14:creationId xmlns:p14="http://schemas.microsoft.com/office/powerpoint/2010/main" xmlns="" val="1230986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189B3E0-1BD9-4295-8BAB-D872BD77A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58417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/>
              <a:t>PIRLS (</a:t>
            </a:r>
            <a:r>
              <a:rPr lang="ru-RU" sz="3200" b="1" dirty="0" err="1"/>
              <a:t>Progress</a:t>
            </a:r>
            <a:r>
              <a:rPr lang="ru-RU" sz="3200" b="1" dirty="0"/>
              <a:t> </a:t>
            </a:r>
            <a:r>
              <a:rPr lang="ru-RU" sz="3200" b="1" dirty="0" err="1"/>
              <a:t>in</a:t>
            </a:r>
            <a:r>
              <a:rPr lang="ru-RU" sz="3200" b="1" dirty="0"/>
              <a:t> </a:t>
            </a:r>
            <a:r>
              <a:rPr lang="ru-RU" sz="3200" b="1" dirty="0" err="1"/>
              <a:t>International</a:t>
            </a:r>
            <a:r>
              <a:rPr lang="ru-RU" sz="3200" b="1" dirty="0"/>
              <a:t> </a:t>
            </a:r>
            <a:r>
              <a:rPr lang="ru-RU" sz="3200" b="1" dirty="0" err="1"/>
              <a:t>Reading</a:t>
            </a:r>
            <a:r>
              <a:rPr lang="ru-RU" sz="3200" b="1" dirty="0"/>
              <a:t> </a:t>
            </a:r>
            <a:r>
              <a:rPr lang="ru-RU" sz="3200" b="1" dirty="0" err="1"/>
              <a:t>Literacy</a:t>
            </a:r>
            <a:r>
              <a:rPr lang="ru-RU" sz="3200" b="1" dirty="0"/>
              <a:t> </a:t>
            </a:r>
            <a:r>
              <a:rPr lang="ru-RU" sz="3200" b="1" dirty="0" err="1"/>
              <a:t>Study</a:t>
            </a:r>
            <a:r>
              <a:rPr lang="ru-RU" sz="3200" b="1" dirty="0"/>
              <a:t>)  международное исследование качества чтения и понимания текста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986AD6E-4B9C-4E0D-BAA4-7E5906DD2D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417646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В исследовании PIRLS оцениваются два вида чтения: </a:t>
            </a:r>
          </a:p>
          <a:p>
            <a:pPr>
              <a:buFontTx/>
              <a:buChar char="-"/>
            </a:pPr>
            <a:r>
              <a:rPr lang="ru-RU" dirty="0"/>
              <a:t>чтение с целью приобретения читательского литературного опыта</a:t>
            </a:r>
          </a:p>
          <a:p>
            <a:pPr>
              <a:buFontTx/>
              <a:buChar char="-"/>
            </a:pPr>
            <a:r>
              <a:rPr lang="ru-RU" dirty="0"/>
              <a:t>чтение с целью освоения и использования информации </a:t>
            </a:r>
          </a:p>
          <a:p>
            <a:pPr marL="0" indent="0">
              <a:buNone/>
            </a:pPr>
            <a:r>
              <a:rPr lang="ru-RU" dirty="0"/>
              <a:t>Результаты Российской Федерации в исследовании PIRLS:   </a:t>
            </a:r>
          </a:p>
          <a:p>
            <a:pPr marL="0" indent="0">
              <a:buNone/>
            </a:pPr>
            <a:r>
              <a:rPr lang="ru-RU" dirty="0"/>
              <a:t>•PIRLS-2001   16 место среди 35 участников  </a:t>
            </a:r>
          </a:p>
          <a:p>
            <a:pPr marL="0" indent="0">
              <a:buNone/>
            </a:pPr>
            <a:r>
              <a:rPr lang="ru-RU" dirty="0"/>
              <a:t>•PIRLS-2006    1-е место среди 45 участников  </a:t>
            </a:r>
          </a:p>
          <a:p>
            <a:pPr marL="0" indent="0">
              <a:buNone/>
            </a:pPr>
            <a:r>
              <a:rPr lang="ru-RU" dirty="0"/>
              <a:t>•PIRLS-2011    2-е место среди 35 участников  </a:t>
            </a:r>
          </a:p>
          <a:p>
            <a:pPr marL="0" indent="0">
              <a:buNone/>
            </a:pPr>
            <a:r>
              <a:rPr lang="ru-RU" dirty="0"/>
              <a:t>•PIRLS-2016    1-е место среди 50 участников </a:t>
            </a:r>
          </a:p>
        </p:txBody>
      </p:sp>
    </p:spTree>
    <p:extLst>
      <p:ext uri="{BB962C8B-B14F-4D97-AF65-F5344CB8AC3E}">
        <p14:creationId xmlns:p14="http://schemas.microsoft.com/office/powerpoint/2010/main" xmlns="" val="19328066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551</TotalTime>
  <Words>2270</Words>
  <Application>Microsoft Office PowerPoint</Application>
  <PresentationFormat>Экран (4:3)</PresentationFormat>
  <Paragraphs>253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Поток</vt:lpstr>
      <vt:lpstr>Функциональная грамотность. </vt:lpstr>
      <vt:lpstr>Что такое функциональная грамотность? </vt:lpstr>
      <vt:lpstr>Из Указа Президента Российской Федерации от 07.05.2018 г.№ 204 «О национальных целях и стратегических задачах развития Российской Федерации на период до 2024 года»  </vt:lpstr>
      <vt:lpstr>Из государственной программы Российской Федерации от 26 декабря 2017 г. № 1642 "Развитие образования" (2018-2025 годы)  </vt:lpstr>
      <vt:lpstr>ЕДИНАЯ СИСТЕМА ОЦЕНКИ КАЧЕСТВА ОБРАЗОВАНИЯ</vt:lpstr>
      <vt:lpstr>ЕДИНАЯ СИСТЕМА ОЦЕНКИ КАЧЕСТВА ОБРАЗОВАНИЯ</vt:lpstr>
      <vt:lpstr>PISA (Programme for International Student Assessment) Международная программа по оценке качества образования </vt:lpstr>
      <vt:lpstr>Особенности заданий исследования PISA </vt:lpstr>
      <vt:lpstr>PIRLS (Progress in International Reading Literacy Study)  международное исследование качества чтения и понимания текста </vt:lpstr>
      <vt:lpstr>TIMSS (Trends in Mathematics and Science Study) оценка качества математического и естественнонаучного образования </vt:lpstr>
      <vt:lpstr>Основные направления формирования функциональной грамотности: </vt:lpstr>
      <vt:lpstr>Читательская грамотность </vt:lpstr>
      <vt:lpstr>Формат текста </vt:lpstr>
      <vt:lpstr>Формат текста </vt:lpstr>
      <vt:lpstr>Основные читательские умения </vt:lpstr>
      <vt:lpstr>Читательская грамотность</vt:lpstr>
      <vt:lpstr>Глобальные компетенции  </vt:lpstr>
      <vt:lpstr>Глобальные компетенции </vt:lpstr>
      <vt:lpstr>Глобальные компетенции </vt:lpstr>
      <vt:lpstr>Основа для формирования глобальной компетенции российских школьников в образовательном процессе</vt:lpstr>
      <vt:lpstr>Естественнонаучная грамотность </vt:lpstr>
      <vt:lpstr>Естественнонаучная грамотность </vt:lpstr>
      <vt:lpstr>Математическая грамотность</vt:lpstr>
      <vt:lpstr>Математическая грамотность</vt:lpstr>
      <vt:lpstr>Математическая грамотность</vt:lpstr>
      <vt:lpstr>Математическая грамотность</vt:lpstr>
      <vt:lpstr>Математическая грамотность</vt:lpstr>
      <vt:lpstr>Финансовая грамотность</vt:lpstr>
      <vt:lpstr>Финансовая грамотность</vt:lpstr>
      <vt:lpstr>Компьютерная и информационная грамотность</vt:lpstr>
      <vt:lpstr>Компьютерная и информационная грамотность</vt:lpstr>
      <vt:lpstr>Компьютерная и информационная грамотность</vt:lpstr>
      <vt:lpstr>Компьютерная и информационная грамотность</vt:lpstr>
      <vt:lpstr>Каковы условия формирования функциональной грамотности учащихся? </vt:lpstr>
      <vt:lpstr>Спасибо за внимание!  Игътибарыгыз өчен рәхмәт!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Римма Ринатовна</dc:creator>
  <cp:lastModifiedBy>Com11</cp:lastModifiedBy>
  <cp:revision>43</cp:revision>
  <dcterms:created xsi:type="dcterms:W3CDTF">2020-08-18T10:38:45Z</dcterms:created>
  <dcterms:modified xsi:type="dcterms:W3CDTF">2021-11-19T05:39:37Z</dcterms:modified>
</cp:coreProperties>
</file>